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4" r:id="rId4"/>
    <p:sldId id="275" r:id="rId5"/>
    <p:sldId id="266" r:id="rId6"/>
    <p:sldId id="258" r:id="rId7"/>
    <p:sldId id="259" r:id="rId8"/>
    <p:sldId id="263" r:id="rId9"/>
    <p:sldId id="274" r:id="rId10"/>
    <p:sldId id="278" r:id="rId11"/>
    <p:sldId id="276" r:id="rId12"/>
    <p:sldId id="27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083ED-2874-4B93-8008-D30FF49EA4E6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B7D25-6609-4C3F-8F74-26FE7E0FF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87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24/03/2014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3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.jpeg"/><Relationship Id="rId2" Type="http://schemas.openxmlformats.org/officeDocument/2006/relationships/image" Target="../media/image6.jpeg"/><Relationship Id="rId16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00131"/>
          </a:xfrm>
        </p:spPr>
        <p:txBody>
          <a:bodyPr/>
          <a:lstStyle/>
          <a:p>
            <a:r>
              <a:rPr lang="fr-FR" dirty="0" smtClean="0"/>
              <a:t>Grappe nutritionnelle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714488"/>
            <a:ext cx="8572528" cy="4714908"/>
          </a:xfrm>
        </p:spPr>
        <p:txBody>
          <a:bodyPr>
            <a:normAutofit/>
          </a:bodyPr>
          <a:lstStyle/>
          <a:p>
            <a:r>
              <a:rPr lang="fr-FR" smtClean="0"/>
              <a:t>Module 5</a:t>
            </a:r>
            <a:endParaRPr lang="fr-FR" dirty="0" smtClean="0"/>
          </a:p>
          <a:p>
            <a:pPr algn="l"/>
            <a:r>
              <a:rPr lang="fr-FR" dirty="0" smtClean="0"/>
              <a:t>  Classification des aliments:</a:t>
            </a:r>
          </a:p>
          <a:p>
            <a:pPr algn="l"/>
            <a:r>
              <a:rPr lang="fr-FR" dirty="0" smtClean="0"/>
              <a:t>A- Les protéines</a:t>
            </a:r>
          </a:p>
          <a:p>
            <a:pPr algn="l"/>
            <a:r>
              <a:rPr lang="fr-FR" dirty="0" smtClean="0"/>
              <a:t>Recette: Larro</a:t>
            </a:r>
            <a:endParaRPr lang="en-US" dirty="0"/>
          </a:p>
        </p:txBody>
      </p:sp>
      <p:pic>
        <p:nvPicPr>
          <p:cNvPr id="1026" name="Picture 2" descr="F:\DCIM\100CASIO\CIMG07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982487"/>
            <a:ext cx="4214842" cy="3161132"/>
          </a:xfrm>
          <a:prstGeom prst="rect">
            <a:avLst/>
          </a:prstGeom>
          <a:noFill/>
        </p:spPr>
      </p:pic>
      <p:pic>
        <p:nvPicPr>
          <p:cNvPr id="5" name="Image 4" descr="ICRISA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0"/>
            <a:ext cx="12573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0"/>
            <a:ext cx="141922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0"/>
            <a:ext cx="923925" cy="4476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0"/>
            <a:ext cx="1295631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Message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Femme allaitante: pour améliorer la qualité de ton lait afin d’assurer une bonne croissance de ton enfant, consomme fréquemment des aliments riches en protéine tels que viande, poisson, œufs </a:t>
            </a:r>
            <a:r>
              <a:rPr lang="fr-FR" dirty="0" err="1" smtClean="0"/>
              <a:t>etc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Message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Population: pour votre protection contre les maladie, consommez chaque jour les fruits et légumes disponibles dans votre localité selon la saison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Message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Femmes, le jardinage vous permet d’avoir à moindre cout beaucoup d’aliments utiles pour la santé de vos familles, en plus des avantages financiers. Pratiquez le jardinage pour la protection de votre famille et consommez les produits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/>
          <a:lstStyle/>
          <a:p>
            <a:r>
              <a:rPr lang="fr-FR" dirty="0" smtClean="0"/>
              <a:t>Introduction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r>
              <a:rPr lang="fr-FR" dirty="0" smtClean="0"/>
              <a:t>Les aliments que nous consommons peuvent être classés en quatre groupes selon leur rôle dans l’organisme: les glucides, les lipides, les protides, les vitamines et sels minéraux.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La présente session se portera sur les protides ou protéines. Avec la démonstration du processus de préparation du larro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Rôle des protéines dans l’organisme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6886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Les protéines sont des constructeurs</a:t>
            </a:r>
          </a:p>
          <a:p>
            <a:pPr>
              <a:buNone/>
            </a:pPr>
            <a:r>
              <a:rPr lang="fr-CH" dirty="0" smtClean="0"/>
              <a:t>Elles interviennent dans :</a:t>
            </a:r>
            <a:r>
              <a:rPr lang="fr-FR" dirty="0" smtClean="0"/>
              <a:t> </a:t>
            </a:r>
          </a:p>
          <a:p>
            <a:pPr>
              <a:lnSpc>
                <a:spcPct val="130000"/>
              </a:lnSpc>
            </a:pPr>
            <a:r>
              <a:rPr lang="fr-FR" dirty="0" smtClean="0"/>
              <a:t>La physiologie</a:t>
            </a:r>
          </a:p>
          <a:p>
            <a:pPr>
              <a:lnSpc>
                <a:spcPct val="130000"/>
              </a:lnSpc>
            </a:pPr>
            <a:r>
              <a:rPr lang="fr-FR" dirty="0" smtClean="0"/>
              <a:t>La fabrication d’anti </a:t>
            </a:r>
            <a:r>
              <a:rPr lang="fr-CH" dirty="0" smtClean="0"/>
              <a:t>corps</a:t>
            </a:r>
            <a:r>
              <a:rPr lang="fr-FR" dirty="0" smtClean="0"/>
              <a:t> </a:t>
            </a:r>
          </a:p>
          <a:p>
            <a:pPr>
              <a:lnSpc>
                <a:spcPct val="130000"/>
              </a:lnSpc>
            </a:pPr>
            <a:r>
              <a:rPr lang="fr-FR" dirty="0" smtClean="0"/>
              <a:t>La constitution des hormones</a:t>
            </a:r>
          </a:p>
          <a:p>
            <a:pPr>
              <a:lnSpc>
                <a:spcPct val="130000"/>
              </a:lnSpc>
            </a:pPr>
            <a:r>
              <a:rPr lang="fr-FR" dirty="0" smtClean="0"/>
              <a:t>La réparation des tissus</a:t>
            </a:r>
            <a:endParaRPr lang="fr-CH" dirty="0" smtClean="0"/>
          </a:p>
          <a:p>
            <a:pPr>
              <a:lnSpc>
                <a:spcPct val="130000"/>
              </a:lnSpc>
            </a:pPr>
            <a:r>
              <a:rPr lang="fr-CH" dirty="0" smtClean="0"/>
              <a:t>La croissance du fœtus et de l’enfant </a:t>
            </a:r>
          </a:p>
          <a:p>
            <a:pPr>
              <a:lnSpc>
                <a:spcPct val="130000"/>
              </a:lnSpc>
            </a:pPr>
            <a:r>
              <a:rPr lang="fr-CH" dirty="0" smtClean="0"/>
              <a:t>La </a:t>
            </a:r>
            <a:r>
              <a:rPr lang="fr-FR" dirty="0" smtClean="0"/>
              <a:t>production </a:t>
            </a:r>
            <a:r>
              <a:rPr lang="fr-CH" dirty="0" smtClean="0"/>
              <a:t>de lait maternel</a:t>
            </a:r>
            <a:endParaRPr lang="fr-F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Symptômes des carences en protéine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Insuffisance de la croissance</a:t>
            </a:r>
          </a:p>
          <a:p>
            <a:r>
              <a:rPr lang="fr-FR" dirty="0" smtClean="0"/>
              <a:t>Insuffisance du développement du cerveau et du système nerveux</a:t>
            </a:r>
          </a:p>
          <a:p>
            <a:r>
              <a:rPr lang="fr-FR" dirty="0" smtClean="0"/>
              <a:t>Amaigrissement</a:t>
            </a:r>
          </a:p>
          <a:p>
            <a:pPr lvl="0"/>
            <a:r>
              <a:rPr lang="en-US" dirty="0" smtClean="0"/>
              <a:t>Kwashiorkor</a:t>
            </a:r>
          </a:p>
          <a:p>
            <a:r>
              <a:rPr lang="fr-FR" dirty="0" smtClean="0"/>
              <a:t>La perte de cheveux et les ongles cassants</a:t>
            </a:r>
            <a:endParaRPr lang="en-US" dirty="0" smtClean="0"/>
          </a:p>
          <a:p>
            <a:r>
              <a:rPr lang="fr-FR" dirty="0" smtClean="0"/>
              <a:t>Accouchement difficile (malformation congénitale, allaitement difficile)</a:t>
            </a:r>
          </a:p>
          <a:p>
            <a:r>
              <a:rPr lang="fr-FR" dirty="0" smtClean="0"/>
              <a:t>Troubles digestifs</a:t>
            </a:r>
          </a:p>
          <a:p>
            <a:r>
              <a:rPr lang="fr-FR" dirty="0" smtClean="0"/>
              <a:t>Faible résistance physique</a:t>
            </a:r>
          </a:p>
          <a:p>
            <a:endParaRPr lang="fr-FR" dirty="0" smtClean="0"/>
          </a:p>
          <a:p>
            <a:pPr lvl="0"/>
            <a:endParaRPr lang="fr-FR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052736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Les produits alimentaires riches en protéine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5805264"/>
          </a:xfrm>
        </p:spPr>
        <p:txBody>
          <a:bodyPr/>
          <a:lstStyle/>
          <a:p>
            <a:pPr algn="just">
              <a:buNone/>
              <a:defRPr/>
            </a:pPr>
            <a:r>
              <a:rPr lang="fr-FR" dirty="0" smtClean="0"/>
              <a:t>Les protéines sont de deux origines :</a:t>
            </a:r>
          </a:p>
          <a:p>
            <a:pPr lvl="1" algn="just">
              <a:defRPr/>
            </a:pPr>
            <a:r>
              <a:rPr lang="fr-FR" sz="3200" b="1" dirty="0" smtClean="0"/>
              <a:t>Origine animale: </a:t>
            </a:r>
            <a:r>
              <a:rPr lang="fr-FR" sz="3200" dirty="0" smtClean="0"/>
              <a:t>les viandes, les poissons, les œufs, le lait et les produits laitiers, etc.</a:t>
            </a:r>
          </a:p>
          <a:p>
            <a:pPr lvl="1" algn="just">
              <a:buNone/>
              <a:defRPr/>
            </a:pPr>
            <a:endParaRPr lang="fr-FR" sz="3200" dirty="0" smtClean="0"/>
          </a:p>
          <a:p>
            <a:pPr lvl="1" algn="just">
              <a:defRPr/>
            </a:pPr>
            <a:r>
              <a:rPr lang="fr-FR" sz="3200" b="1" dirty="0" smtClean="0"/>
              <a:t>Origine végétale: </a:t>
            </a:r>
            <a:r>
              <a:rPr lang="fr-FR" sz="3200" dirty="0" smtClean="0"/>
              <a:t>les arachides, les légumes secs (haricot, pois, lentilles), les noix et les graines.</a:t>
            </a:r>
          </a:p>
          <a:p>
            <a:pPr lvl="1" algn="just"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r>
              <a:rPr lang="fr-FR" dirty="0" smtClean="0"/>
              <a:t>Préparation du </a:t>
            </a:r>
            <a:r>
              <a:rPr lang="fr-FR" dirty="0" err="1" smtClean="0"/>
              <a:t>laro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904656"/>
          </a:xfrm>
        </p:spPr>
        <p:txBody>
          <a:bodyPr>
            <a:normAutofit/>
          </a:bodyPr>
          <a:lstStyle/>
          <a:p>
            <a:r>
              <a:rPr lang="fr-FR" dirty="0" smtClean="0"/>
              <a:t>Dans une marmite au feu mettre du beure de karité</a:t>
            </a:r>
          </a:p>
          <a:p>
            <a:r>
              <a:rPr lang="fr-FR" dirty="0" smtClean="0"/>
              <a:t>Ajouter l’</a:t>
            </a:r>
            <a:r>
              <a:rPr lang="fr-FR" dirty="0" err="1" smtClean="0"/>
              <a:t>oignon</a:t>
            </a:r>
            <a:r>
              <a:rPr lang="fr-FR" dirty="0" smtClean="0"/>
              <a:t> ou l’échalote découpé ou pilé</a:t>
            </a:r>
          </a:p>
          <a:p>
            <a:r>
              <a:rPr lang="fr-FR" dirty="0" smtClean="0"/>
              <a:t>Ajouter la tomate bien malaxé</a:t>
            </a:r>
          </a:p>
          <a:p>
            <a:r>
              <a:rPr lang="fr-FR" dirty="0" smtClean="0"/>
              <a:t>Ajouter de l’eau</a:t>
            </a:r>
          </a:p>
          <a:p>
            <a:r>
              <a:rPr lang="fr-FR" dirty="0" smtClean="0"/>
              <a:t>Ajouter la feuille de </a:t>
            </a:r>
            <a:r>
              <a:rPr lang="fr-FR" dirty="0" err="1" smtClean="0"/>
              <a:t>dah</a:t>
            </a:r>
            <a:r>
              <a:rPr lang="fr-FR" dirty="0" smtClean="0"/>
              <a:t>, le soumala,le poisson et les feuilles de dah</a:t>
            </a:r>
          </a:p>
          <a:p>
            <a:r>
              <a:rPr lang="fr-FR" dirty="0" smtClean="0"/>
              <a:t>Ajouter la poudre d’arachide et le maïs ou sorgho brisure</a:t>
            </a:r>
          </a:p>
          <a:p>
            <a:r>
              <a:rPr lang="fr-FR" dirty="0" smtClean="0"/>
              <a:t>Laisser 10 mn sur le feu doux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fr-FR" dirty="0" smtClean="0"/>
              <a:t>Les mesures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0" y="980730"/>
          <a:ext cx="9144000" cy="5877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587727">
                <a:tc>
                  <a:txBody>
                    <a:bodyPr/>
                    <a:lstStyle/>
                    <a:p>
                      <a:r>
                        <a:rPr lang="fr-FR" dirty="0" smtClean="0"/>
                        <a:t>Composition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Qté</a:t>
                      </a:r>
                      <a:r>
                        <a:rPr lang="fr-FR" dirty="0" smtClean="0"/>
                        <a:t> pour 20 enfants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Qté</a:t>
                      </a:r>
                      <a:r>
                        <a:rPr lang="fr-FR" dirty="0" smtClean="0"/>
                        <a:t> pour un enfant</a:t>
                      </a:r>
                      <a:endParaRPr lang="en-US" dirty="0"/>
                    </a:p>
                  </a:txBody>
                  <a:tcPr/>
                </a:tc>
              </a:tr>
              <a:tr h="587727">
                <a:tc>
                  <a:txBody>
                    <a:bodyPr/>
                    <a:lstStyle/>
                    <a:p>
                      <a:r>
                        <a:rPr lang="fr-FR" dirty="0" smtClean="0"/>
                        <a:t>Maïs ou sorgho brisé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0,5</a:t>
                      </a:r>
                      <a:endParaRPr lang="en-US" dirty="0"/>
                    </a:p>
                  </a:txBody>
                  <a:tcPr/>
                </a:tc>
              </a:tr>
              <a:tr h="587727">
                <a:tc>
                  <a:txBody>
                    <a:bodyPr/>
                    <a:lstStyle/>
                    <a:p>
                      <a:r>
                        <a:rPr lang="fr-FR" dirty="0" smtClean="0"/>
                        <a:t>Poudre d’arachide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0,15</a:t>
                      </a:r>
                      <a:endParaRPr lang="en-US" dirty="0"/>
                    </a:p>
                  </a:txBody>
                  <a:tcPr/>
                </a:tc>
              </a:tr>
              <a:tr h="587727">
                <a:tc>
                  <a:txBody>
                    <a:bodyPr/>
                    <a:lstStyle/>
                    <a:p>
                      <a:r>
                        <a:rPr lang="fr-FR" dirty="0" smtClean="0"/>
                        <a:t>Poisson fumé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0,15</a:t>
                      </a:r>
                      <a:endParaRPr lang="en-US" dirty="0"/>
                    </a:p>
                  </a:txBody>
                  <a:tcPr/>
                </a:tc>
              </a:tr>
              <a:tr h="587727">
                <a:tc>
                  <a:txBody>
                    <a:bodyPr/>
                    <a:lstStyle/>
                    <a:p>
                      <a:r>
                        <a:rPr lang="fr-FR" dirty="0" smtClean="0"/>
                        <a:t>Beurre de karité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0,05</a:t>
                      </a:r>
                      <a:endParaRPr lang="en-US" dirty="0"/>
                    </a:p>
                  </a:txBody>
                  <a:tcPr/>
                </a:tc>
              </a:tr>
              <a:tr h="587727">
                <a:tc>
                  <a:txBody>
                    <a:bodyPr/>
                    <a:lstStyle/>
                    <a:p>
                      <a:r>
                        <a:rPr lang="fr-FR" dirty="0" smtClean="0"/>
                        <a:t>Tomate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0,05</a:t>
                      </a:r>
                      <a:endParaRPr lang="en-US" dirty="0"/>
                    </a:p>
                  </a:txBody>
                  <a:tcPr/>
                </a:tc>
              </a:tr>
              <a:tr h="587727">
                <a:tc>
                  <a:txBody>
                    <a:bodyPr/>
                    <a:lstStyle/>
                    <a:p>
                      <a:r>
                        <a:rPr lang="fr-FR" dirty="0" smtClean="0"/>
                        <a:t>Oignon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0,05</a:t>
                      </a:r>
                      <a:endParaRPr lang="en-US" dirty="0"/>
                    </a:p>
                  </a:txBody>
                  <a:tcPr/>
                </a:tc>
              </a:tr>
              <a:tr h="587727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Soumala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0,025</a:t>
                      </a:r>
                      <a:endParaRPr lang="en-US" dirty="0"/>
                    </a:p>
                  </a:txBody>
                  <a:tcPr/>
                </a:tc>
              </a:tr>
              <a:tr h="587727">
                <a:tc>
                  <a:txBody>
                    <a:bodyPr/>
                    <a:lstStyle/>
                    <a:p>
                      <a:r>
                        <a:rPr lang="fr-FR" dirty="0" smtClean="0"/>
                        <a:t>Feuilles de dah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0,05</a:t>
                      </a:r>
                      <a:endParaRPr lang="en-US" dirty="0"/>
                    </a:p>
                  </a:txBody>
                  <a:tcPr/>
                </a:tc>
              </a:tr>
              <a:tr h="5877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968470"/>
          </a:xfrm>
          <a:prstGeom prst="rect">
            <a:avLst/>
          </a:prstGeom>
          <a:gradFill flip="none" rotWithShape="1">
            <a:gsLst>
              <a:gs pos="0">
                <a:srgbClr val="0099CC">
                  <a:tint val="66000"/>
                  <a:satMod val="160000"/>
                </a:srgbClr>
              </a:gs>
              <a:gs pos="50000">
                <a:srgbClr val="0099CC">
                  <a:tint val="44500"/>
                  <a:satMod val="160000"/>
                </a:srgbClr>
              </a:gs>
              <a:gs pos="100000">
                <a:srgbClr val="0099C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125" name="Titre 1"/>
          <p:cNvSpPr>
            <a:spLocks noGrp="1"/>
          </p:cNvSpPr>
          <p:nvPr>
            <p:ph type="title"/>
          </p:nvPr>
        </p:nvSpPr>
        <p:spPr>
          <a:xfrm>
            <a:off x="635000" y="138479"/>
            <a:ext cx="8229600" cy="441813"/>
          </a:xfrm>
        </p:spPr>
        <p:txBody>
          <a:bodyPr>
            <a:normAutofit fontScale="90000"/>
          </a:bodyPr>
          <a:lstStyle/>
          <a:p>
            <a:r>
              <a:rPr lang="fr-FR" sz="2800" b="1" smtClean="0">
                <a:solidFill>
                  <a:srgbClr val="0000CC"/>
                </a:solidFill>
              </a:rPr>
              <a:t>Recette de Laro</a:t>
            </a:r>
          </a:p>
        </p:txBody>
      </p:sp>
      <p:pic>
        <p:nvPicPr>
          <p:cNvPr id="5126" name="Image 3" descr="http://photos3.fotosearch.com/bthumb/ICN/ICN204/F0014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3167" y="1235319"/>
            <a:ext cx="863600" cy="49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Image 4"/>
          <p:cNvPicPr>
            <a:picLocks noChangeAspect="1" noChangeArrowheads="1"/>
          </p:cNvPicPr>
          <p:nvPr/>
        </p:nvPicPr>
        <p:blipFill>
          <a:blip r:embed="rId3" cstate="print"/>
          <a:srcRect t="43994" r="36362" b="16563"/>
          <a:stretch>
            <a:fillRect/>
          </a:stretch>
        </p:blipFill>
        <p:spPr bwMode="auto">
          <a:xfrm>
            <a:off x="3132667" y="737455"/>
            <a:ext cx="886884" cy="40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Image 5" descr="E:\Dumuni kunafoni blon\DSC01487.JPG"/>
          <p:cNvPicPr>
            <a:picLocks noChangeAspect="1" noChangeArrowheads="1"/>
          </p:cNvPicPr>
          <p:nvPr/>
        </p:nvPicPr>
        <p:blipFill>
          <a:blip r:embed="rId4" cstate="print"/>
          <a:srcRect l="46851" t="8002" r="20599" b="58400"/>
          <a:stretch>
            <a:fillRect/>
          </a:stretch>
        </p:blipFill>
        <p:spPr bwMode="auto">
          <a:xfrm>
            <a:off x="2266951" y="737455"/>
            <a:ext cx="863600" cy="39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Image 6" descr="Farine de manioc, farine de maïs."/>
          <p:cNvPicPr>
            <a:picLocks noChangeAspect="1" noChangeArrowheads="1"/>
          </p:cNvPicPr>
          <p:nvPr/>
        </p:nvPicPr>
        <p:blipFill>
          <a:blip r:embed="rId5" cstate="print"/>
          <a:srcRect l="42076" t="35135" r="24155" b="33109"/>
          <a:stretch>
            <a:fillRect/>
          </a:stretch>
        </p:blipFill>
        <p:spPr bwMode="auto">
          <a:xfrm>
            <a:off x="1979085" y="1335332"/>
            <a:ext cx="1054100" cy="34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5016500" y="786911"/>
          <a:ext cx="4128459" cy="170922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796707"/>
                <a:gridCol w="1275357"/>
                <a:gridCol w="1056395"/>
              </a:tblGrid>
              <a:tr h="14560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/>
                        <a:t>Recette de </a:t>
                      </a:r>
                      <a:r>
                        <a:rPr lang="fr-FR" sz="800" dirty="0" err="1" smtClean="0"/>
                        <a:t>Laro</a:t>
                      </a:r>
                      <a:endParaRPr lang="fr-FR" sz="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 smtClean="0"/>
                        <a:t>Composition 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kern="1200" dirty="0" smtClean="0"/>
                        <a:t>Pour 20 enfants</a:t>
                      </a:r>
                      <a:endParaRPr lang="fr-FR" sz="800" kern="12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9267" marR="59267" marT="0" marB="0"/>
                </a:tc>
                <a:tc>
                  <a:txBody>
                    <a:bodyPr/>
                    <a:lstStyle/>
                    <a:p>
                      <a:r>
                        <a:rPr lang="fr-FR" sz="800" dirty="0" smtClean="0"/>
                        <a:t>Pour un enfant </a:t>
                      </a:r>
                      <a:endParaRPr lang="fr-FR" sz="800" dirty="0">
                        <a:latin typeface="+mn-lt"/>
                      </a:endParaRPr>
                    </a:p>
                  </a:txBody>
                  <a:tcPr marL="59267" marR="59267" marT="0" marB="0"/>
                </a:tc>
              </a:tr>
              <a:tr h="14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 smtClean="0"/>
                        <a:t>Brisure </a:t>
                      </a:r>
                      <a:r>
                        <a:rPr lang="fr-FR" sz="800" dirty="0"/>
                        <a:t>de Maïs </a:t>
                      </a:r>
                      <a:r>
                        <a:rPr lang="fr-FR" sz="800" dirty="0" smtClean="0"/>
                        <a:t> ou de sorgho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10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0,5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</a:tr>
              <a:tr h="14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Poudre d’arachide 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3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0,15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</a:tr>
              <a:tr h="14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Poisson fumé 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3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0,15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</a:tr>
              <a:tr h="14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Beurre de Karité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1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0,05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</a:tr>
              <a:tr h="14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Tomate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1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0,05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</a:tr>
              <a:tr h="14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Oignon 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1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0,05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</a:tr>
              <a:tr h="14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Soumbala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0,5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0,025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</a:tr>
              <a:tr h="14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Feuille de </a:t>
                      </a:r>
                      <a:r>
                        <a:rPr lang="fr-FR" sz="800" dirty="0" err="1"/>
                        <a:t>dah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/>
                        <a:t>1</a:t>
                      </a: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/>
                        <a:t>0,05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</a:tr>
              <a:tr h="145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800" dirty="0" smtClean="0"/>
                        <a:t>Divers</a:t>
                      </a: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267" marR="59267" marT="0" marB="0" anchor="b"/>
                </a:tc>
              </a:tr>
            </a:tbl>
          </a:graphicData>
        </a:graphic>
      </p:graphicFrame>
      <p:pic>
        <p:nvPicPr>
          <p:cNvPr id="5178" name="Picture 4" descr="http://photos3.fotosearch.com/bthumb/CSP/CSP576/k576736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618" y="686899"/>
            <a:ext cx="1299633" cy="44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9" name="Picture 6" descr="http://www.le-beurre-de-karite.com/images/boules-beurre-de-karite.jpg"/>
          <p:cNvPicPr>
            <a:picLocks noChangeAspect="1" noChangeArrowheads="1"/>
          </p:cNvPicPr>
          <p:nvPr/>
        </p:nvPicPr>
        <p:blipFill>
          <a:blip r:embed="rId7" cstate="print"/>
          <a:srcRect l="14568" t="4443" r="9685" b="11116"/>
          <a:stretch>
            <a:fillRect/>
          </a:stretch>
        </p:blipFill>
        <p:spPr bwMode="auto">
          <a:xfrm>
            <a:off x="922867" y="1185863"/>
            <a:ext cx="920751" cy="39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0" name="Picture 8" descr="Échalot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91517" y="1085850"/>
            <a:ext cx="863600" cy="35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Connecteur droit 18"/>
          <p:cNvCxnSpPr/>
          <p:nvPr/>
        </p:nvCxnSpPr>
        <p:spPr>
          <a:xfrm>
            <a:off x="0" y="637442"/>
            <a:ext cx="91440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82" name="ZoneTexte 25"/>
          <p:cNvSpPr txBox="1">
            <a:spLocks noChangeArrowheads="1"/>
          </p:cNvSpPr>
          <p:nvPr/>
        </p:nvSpPr>
        <p:spPr bwMode="auto">
          <a:xfrm>
            <a:off x="6299200" y="6601925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/>
              <a:t>7</a:t>
            </a:r>
          </a:p>
        </p:txBody>
      </p:sp>
      <p:sp>
        <p:nvSpPr>
          <p:cNvPr id="34" name="Ellipse 33"/>
          <p:cNvSpPr/>
          <p:nvPr/>
        </p:nvSpPr>
        <p:spPr>
          <a:xfrm>
            <a:off x="539751" y="537430"/>
            <a:ext cx="4415367" cy="1246310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5" name="Groupe 34"/>
          <p:cNvGrpSpPr>
            <a:grpSpLocks/>
          </p:cNvGrpSpPr>
          <p:nvPr/>
        </p:nvGrpSpPr>
        <p:grpSpPr bwMode="auto">
          <a:xfrm>
            <a:off x="251885" y="1933209"/>
            <a:ext cx="8648700" cy="4686300"/>
            <a:chOff x="188640" y="2216696"/>
            <a:chExt cx="6486871" cy="7344816"/>
          </a:xfrm>
        </p:grpSpPr>
        <p:pic>
          <p:nvPicPr>
            <p:cNvPr id="3" name="Image 8" descr="E:\Dumuni kunafoni blon\DSC01505.JPG"/>
            <p:cNvPicPr>
              <a:picLocks noChangeAspect="1" noChangeArrowheads="1"/>
            </p:cNvPicPr>
            <p:nvPr/>
          </p:nvPicPr>
          <p:blipFill>
            <a:blip r:embed="rId9" cstate="print"/>
            <a:srcRect r="29749"/>
            <a:stretch>
              <a:fillRect/>
            </a:stretch>
          </p:blipFill>
          <p:spPr bwMode="auto">
            <a:xfrm>
              <a:off x="4869160" y="6105128"/>
              <a:ext cx="1008062" cy="106521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" name="Image 7" descr="E:\Dumuni kunafoni blon\DSC01514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93096" y="8121352"/>
              <a:ext cx="1658938" cy="12446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4" name="Image 9" descr="E:\Dumuni kunafoni blon\DSC01487.JPG"/>
            <p:cNvPicPr>
              <a:picLocks noChangeAspect="1" noChangeArrowheads="1"/>
            </p:cNvPicPr>
            <p:nvPr/>
          </p:nvPicPr>
          <p:blipFill>
            <a:blip r:embed="rId11" cstate="print"/>
            <a:srcRect l="15936" r="18132"/>
            <a:stretch>
              <a:fillRect/>
            </a:stretch>
          </p:blipFill>
          <p:spPr bwMode="auto">
            <a:xfrm>
              <a:off x="5661099" y="5097611"/>
              <a:ext cx="1014412" cy="9366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8202" name="Image 10" descr="E:\Dumuni kunafoni blon\DSC01484.JPG"/>
            <p:cNvPicPr>
              <a:picLocks noChangeAspect="1" noChangeArrowheads="1"/>
            </p:cNvPicPr>
            <p:nvPr/>
          </p:nvPicPr>
          <p:blipFill>
            <a:blip r:embed="rId12" cstate="print"/>
            <a:srcRect l="22040" r="21252"/>
            <a:stretch>
              <a:fillRect/>
            </a:stretch>
          </p:blipFill>
          <p:spPr bwMode="auto">
            <a:xfrm>
              <a:off x="4509740" y="4161383"/>
              <a:ext cx="979488" cy="10795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8203" name="Image 11" descr="E:\Dumuni kunafoni blon\DSC01483.JPG"/>
            <p:cNvPicPr>
              <a:picLocks noChangeAspect="1" noChangeArrowheads="1"/>
            </p:cNvPicPr>
            <p:nvPr/>
          </p:nvPicPr>
          <p:blipFill>
            <a:blip r:embed="rId13" cstate="print"/>
            <a:srcRect l="14177" r="20747"/>
            <a:stretch>
              <a:fillRect/>
            </a:stretch>
          </p:blipFill>
          <p:spPr bwMode="auto">
            <a:xfrm>
              <a:off x="3357215" y="3585121"/>
              <a:ext cx="893763" cy="9366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8204" name="Image 12" descr="E:\Dumuni kunafoni blon\DSC01482.JPG"/>
            <p:cNvPicPr>
              <a:picLocks noChangeAspect="1" noChangeArrowheads="1"/>
            </p:cNvPicPr>
            <p:nvPr/>
          </p:nvPicPr>
          <p:blipFill>
            <a:blip r:embed="rId14" cstate="print"/>
            <a:srcRect l="17143" r="19894"/>
            <a:stretch>
              <a:fillRect/>
            </a:stretch>
          </p:blipFill>
          <p:spPr bwMode="auto">
            <a:xfrm>
              <a:off x="2204690" y="2865983"/>
              <a:ext cx="889000" cy="10636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8205" name="Image 13" descr="E:\Dumuni kunafoni blon\DSC01481.JPG"/>
            <p:cNvPicPr>
              <a:picLocks noChangeAspect="1" noChangeArrowheads="1"/>
            </p:cNvPicPr>
            <p:nvPr/>
          </p:nvPicPr>
          <p:blipFill>
            <a:blip r:embed="rId15" cstate="print"/>
            <a:srcRect l="10086" r="20749"/>
            <a:stretch>
              <a:fillRect/>
            </a:stretch>
          </p:blipFill>
          <p:spPr bwMode="auto">
            <a:xfrm>
              <a:off x="980728" y="2216696"/>
              <a:ext cx="969962" cy="106521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207" name="ZoneTexte 19"/>
            <p:cNvSpPr txBox="1">
              <a:spLocks noChangeArrowheads="1"/>
            </p:cNvSpPr>
            <p:nvPr/>
          </p:nvSpPr>
          <p:spPr bwMode="auto">
            <a:xfrm>
              <a:off x="1341090" y="3369221"/>
              <a:ext cx="226277" cy="578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b="1"/>
                <a:t>1</a:t>
              </a:r>
            </a:p>
          </p:txBody>
        </p:sp>
        <p:sp>
          <p:nvSpPr>
            <p:cNvPr id="5208" name="ZoneTexte 20"/>
            <p:cNvSpPr txBox="1">
              <a:spLocks noChangeArrowheads="1"/>
            </p:cNvSpPr>
            <p:nvPr/>
          </p:nvSpPr>
          <p:spPr bwMode="auto">
            <a:xfrm>
              <a:off x="2492028" y="4016921"/>
              <a:ext cx="226277" cy="578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b="1"/>
                <a:t>2</a:t>
              </a:r>
            </a:p>
          </p:txBody>
        </p:sp>
        <p:sp>
          <p:nvSpPr>
            <p:cNvPr id="5209" name="ZoneTexte 21"/>
            <p:cNvSpPr txBox="1">
              <a:spLocks noChangeArrowheads="1"/>
            </p:cNvSpPr>
            <p:nvPr/>
          </p:nvSpPr>
          <p:spPr bwMode="auto">
            <a:xfrm>
              <a:off x="3644553" y="4593183"/>
              <a:ext cx="226277" cy="578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b="1"/>
                <a:t>3</a:t>
              </a:r>
            </a:p>
          </p:txBody>
        </p:sp>
        <p:sp>
          <p:nvSpPr>
            <p:cNvPr id="5210" name="ZoneTexte 22"/>
            <p:cNvSpPr txBox="1">
              <a:spLocks noChangeArrowheads="1"/>
            </p:cNvSpPr>
            <p:nvPr/>
          </p:nvSpPr>
          <p:spPr bwMode="auto">
            <a:xfrm>
              <a:off x="4868515" y="5313908"/>
              <a:ext cx="226277" cy="578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b="1"/>
                <a:t>4</a:t>
              </a:r>
            </a:p>
          </p:txBody>
        </p:sp>
        <p:sp>
          <p:nvSpPr>
            <p:cNvPr id="5211" name="ZoneTexte 23"/>
            <p:cNvSpPr txBox="1">
              <a:spLocks noChangeArrowheads="1"/>
            </p:cNvSpPr>
            <p:nvPr/>
          </p:nvSpPr>
          <p:spPr bwMode="auto">
            <a:xfrm>
              <a:off x="6165503" y="6177508"/>
              <a:ext cx="226277" cy="578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b="1"/>
                <a:t>5</a:t>
              </a:r>
            </a:p>
          </p:txBody>
        </p:sp>
        <p:sp>
          <p:nvSpPr>
            <p:cNvPr id="5212" name="ZoneTexte 24"/>
            <p:cNvSpPr txBox="1">
              <a:spLocks noChangeArrowheads="1"/>
            </p:cNvSpPr>
            <p:nvPr/>
          </p:nvSpPr>
          <p:spPr bwMode="auto">
            <a:xfrm>
              <a:off x="4941540" y="7258596"/>
              <a:ext cx="226277" cy="578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b="1"/>
                <a:t>6</a:t>
              </a:r>
            </a:p>
          </p:txBody>
        </p:sp>
        <p:sp>
          <p:nvSpPr>
            <p:cNvPr id="32" name="Flèche droite à entaille 31"/>
            <p:cNvSpPr/>
            <p:nvPr/>
          </p:nvSpPr>
          <p:spPr>
            <a:xfrm rot="1635090">
              <a:off x="1125315" y="4673006"/>
              <a:ext cx="4172173" cy="409959"/>
            </a:xfrm>
            <a:prstGeom prst="notchedRightArrow">
              <a:avLst>
                <a:gd name="adj1" fmla="val 50000"/>
                <a:gd name="adj2" fmla="val 121944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n w="6350"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33" name="Flèche droite à entaille 32"/>
            <p:cNvSpPr/>
            <p:nvPr/>
          </p:nvSpPr>
          <p:spPr>
            <a:xfrm rot="7397684">
              <a:off x="5413943" y="7169052"/>
              <a:ext cx="1688067" cy="327042"/>
            </a:xfrm>
            <a:prstGeom prst="notched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30" name="Text Box 1"/>
            <p:cNvSpPr txBox="1">
              <a:spLocks noChangeArrowheads="1"/>
            </p:cNvSpPr>
            <p:nvPr/>
          </p:nvSpPr>
          <p:spPr bwMode="auto">
            <a:xfrm>
              <a:off x="188640" y="6536771"/>
              <a:ext cx="4032465" cy="302474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fr-FR" sz="1100" b="1" dirty="0">
                  <a:latin typeface="Calibri" pitchFamily="34" charset="0"/>
                </a:rPr>
                <a:t>Recette de la soupe de légume</a:t>
              </a:r>
              <a:endParaRPr lang="fr-FR" sz="1100" b="1" dirty="0">
                <a:latin typeface="Times New Roman" pitchFamily="18" charset="0"/>
              </a:endParaRPr>
            </a:p>
            <a:p>
              <a:pPr algn="ctr">
                <a:spcAft>
                  <a:spcPts val="1000"/>
                </a:spcAft>
                <a:defRPr/>
              </a:pPr>
              <a:r>
                <a:rPr lang="fr-FR" sz="1100" b="1" dirty="0">
                  <a:latin typeface="Calibri" pitchFamily="34" charset="0"/>
                </a:rPr>
                <a:t>Procédé de préparation</a:t>
              </a:r>
            </a:p>
            <a:p>
              <a:pPr marL="228600" indent="-228600">
                <a:spcAft>
                  <a:spcPts val="1000"/>
                </a:spcAft>
                <a:buFont typeface="+mj-lt"/>
                <a:buAutoNum type="arabicPeriod"/>
                <a:defRPr/>
              </a:pPr>
              <a:r>
                <a:rPr lang="fr-FR" sz="1100" dirty="0">
                  <a:latin typeface="Times New Roman" pitchFamily="18" charset="0"/>
                </a:rPr>
                <a:t>Dans une marmite sur le feu mettre de le beurre de karité</a:t>
              </a:r>
            </a:p>
            <a:p>
              <a:pPr marL="228600" indent="-228600">
                <a:spcAft>
                  <a:spcPts val="1000"/>
                </a:spcAft>
                <a:buFont typeface="+mj-lt"/>
                <a:buAutoNum type="arabicPeriod"/>
                <a:defRPr/>
              </a:pPr>
              <a:r>
                <a:rPr lang="fr-FR" sz="1100" dirty="0">
                  <a:latin typeface="Times New Roman" pitchFamily="18" charset="0"/>
                </a:rPr>
                <a:t>Ajouter l’oignon ou l’échalote découpé ou pilé</a:t>
              </a:r>
            </a:p>
            <a:p>
              <a:pPr marL="228600" indent="-228600">
                <a:spcAft>
                  <a:spcPts val="1000"/>
                </a:spcAft>
                <a:buFont typeface="+mj-lt"/>
                <a:buAutoNum type="arabicPeriod"/>
                <a:defRPr/>
              </a:pPr>
              <a:r>
                <a:rPr lang="fr-FR" sz="1100" dirty="0">
                  <a:latin typeface="Times New Roman" pitchFamily="18" charset="0"/>
                </a:rPr>
                <a:t>Ajouter les tomates bien malaxées </a:t>
              </a:r>
            </a:p>
            <a:p>
              <a:pPr marL="228600" indent="-228600">
                <a:spcAft>
                  <a:spcPts val="1000"/>
                </a:spcAft>
                <a:buFont typeface="+mj-lt"/>
                <a:buAutoNum type="arabicPeriod"/>
                <a:defRPr/>
              </a:pPr>
              <a:r>
                <a:rPr lang="fr-FR" sz="1100" dirty="0">
                  <a:latin typeface="Times New Roman" pitchFamily="18" charset="0"/>
                </a:rPr>
                <a:t>Ajouter  de l’eau </a:t>
              </a:r>
            </a:p>
            <a:p>
              <a:pPr marL="228600" indent="-228600">
                <a:spcAft>
                  <a:spcPts val="1000"/>
                </a:spcAft>
                <a:buFont typeface="+mj-lt"/>
                <a:buAutoNum type="arabicPeriod"/>
                <a:defRPr/>
              </a:pPr>
              <a:r>
                <a:rPr lang="fr-FR" sz="1100" dirty="0">
                  <a:latin typeface="Times New Roman" pitchFamily="18" charset="0"/>
                </a:rPr>
                <a:t>Ajouter  le </a:t>
              </a:r>
              <a:r>
                <a:rPr lang="fr-FR" sz="1100" dirty="0" err="1">
                  <a:latin typeface="Times New Roman" pitchFamily="18" charset="0"/>
                </a:rPr>
                <a:t>datou</a:t>
              </a:r>
              <a:r>
                <a:rPr lang="fr-FR" sz="1100" dirty="0">
                  <a:latin typeface="Times New Roman" pitchFamily="18" charset="0"/>
                </a:rPr>
                <a:t>, le </a:t>
              </a:r>
              <a:r>
                <a:rPr lang="fr-FR" sz="1100" dirty="0" err="1">
                  <a:latin typeface="Times New Roman" pitchFamily="18" charset="0"/>
                </a:rPr>
                <a:t>soumbala</a:t>
              </a:r>
              <a:r>
                <a:rPr lang="fr-FR" sz="1100" dirty="0">
                  <a:latin typeface="Times New Roman" pitchFamily="18" charset="0"/>
                </a:rPr>
                <a:t>, le poisson et les feuilles de </a:t>
              </a:r>
              <a:r>
                <a:rPr lang="fr-FR" sz="1100" dirty="0" err="1">
                  <a:latin typeface="Times New Roman" pitchFamily="18" charset="0"/>
                </a:rPr>
                <a:t>dah</a:t>
              </a:r>
              <a:endParaRPr lang="fr-FR" sz="1100" dirty="0">
                <a:latin typeface="Times New Roman" pitchFamily="18" charset="0"/>
              </a:endParaRPr>
            </a:p>
            <a:p>
              <a:pPr marL="228600" indent="-228600">
                <a:spcAft>
                  <a:spcPts val="1000"/>
                </a:spcAft>
                <a:buFont typeface="+mj-lt"/>
                <a:buAutoNum type="arabicPeriod"/>
                <a:defRPr/>
              </a:pPr>
              <a:r>
                <a:rPr lang="fr-FR" sz="1100" dirty="0">
                  <a:latin typeface="Times New Roman" pitchFamily="18" charset="0"/>
                </a:rPr>
                <a:t>Ajouter la poudre d’arachide ensuite la </a:t>
              </a:r>
              <a:r>
                <a:rPr lang="fr-FR" sz="1100" dirty="0" smtClean="0">
                  <a:latin typeface="Times New Roman" pitchFamily="18" charset="0"/>
                </a:rPr>
                <a:t>brisure de maïs ou de sorgho</a:t>
              </a:r>
              <a:endParaRPr lang="fr-FR" sz="1100" dirty="0">
                <a:latin typeface="Times New Roman" pitchFamily="18" charset="0"/>
              </a:endParaRPr>
            </a:p>
            <a:p>
              <a:pPr marL="228600" indent="-228600">
                <a:spcAft>
                  <a:spcPts val="1000"/>
                </a:spcAft>
                <a:buFont typeface="+mj-lt"/>
                <a:buAutoNum type="arabicPeriod"/>
                <a:defRPr/>
              </a:pPr>
              <a:r>
                <a:rPr lang="fr-FR" sz="1100" dirty="0">
                  <a:latin typeface="Times New Roman" pitchFamily="18" charset="0"/>
                </a:rPr>
                <a:t>Laisser 10mn sur le feu doux.</a:t>
              </a:r>
            </a:p>
            <a:p>
              <a:pPr>
                <a:spcAft>
                  <a:spcPts val="1000"/>
                </a:spcAft>
                <a:defRPr/>
              </a:pPr>
              <a:endParaRPr lang="fr-FR" sz="1100" dirty="0">
                <a:latin typeface="Times New Roman" pitchFamily="18" charset="0"/>
              </a:endParaRPr>
            </a:p>
            <a:p>
              <a:pPr>
                <a:spcAft>
                  <a:spcPts val="1000"/>
                </a:spcAft>
                <a:defRPr/>
              </a:pPr>
              <a:r>
                <a:rPr lang="fr-FR" sz="1100" dirty="0">
                  <a:latin typeface="Calibri" pitchFamily="34" charset="0"/>
                </a:rPr>
                <a:t>  </a:t>
              </a:r>
              <a:endParaRPr lang="fr-FR" dirty="0">
                <a:latin typeface="Arial" pitchFamily="34" charset="0"/>
              </a:endParaRPr>
            </a:p>
          </p:txBody>
        </p:sp>
      </p:grpSp>
      <p:pic>
        <p:nvPicPr>
          <p:cNvPr id="49" name="Image 48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00958" y="0"/>
            <a:ext cx="1295631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Image 49" descr="ICRISAT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85720" y="0"/>
            <a:ext cx="12573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Image 50"/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85918" y="0"/>
            <a:ext cx="141922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Image 51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0"/>
            <a:ext cx="923925" cy="4476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Voici quelques-uns des bienfaits des grains entiers pour la santé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études démontrent que les personnes qui mangent davantage de céréales à grains entiers ont une meilleure santé intestinale, souffrent moins d’obésité, de maladies cardio-vasculaires et de cancers.</a:t>
            </a:r>
          </a:p>
          <a:p>
            <a:r>
              <a:rPr lang="fr-FR" dirty="0" smtClean="0"/>
              <a:t>La consommation de céréales complètes réduit aussi le risque de diabète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559</Words>
  <Application>Microsoft Office PowerPoint</Application>
  <PresentationFormat>On-screen Show (4:3)</PresentationFormat>
  <Paragraphs>132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Grappe nutritionnelle</vt:lpstr>
      <vt:lpstr>Introduction</vt:lpstr>
      <vt:lpstr>Rôle des protéines dans l’organisme</vt:lpstr>
      <vt:lpstr>Symptômes des carences en protéine</vt:lpstr>
      <vt:lpstr>Les produits alimentaires riches en protéine</vt:lpstr>
      <vt:lpstr>Préparation du laro</vt:lpstr>
      <vt:lpstr>Les mesures</vt:lpstr>
      <vt:lpstr>Recette de Laro</vt:lpstr>
      <vt:lpstr>Voici quelques-uns des bienfaits des grains entiers pour la santé</vt:lpstr>
      <vt:lpstr>Message</vt:lpstr>
      <vt:lpstr>Message</vt:lpstr>
      <vt:lpstr>Message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Grappe nutritionnelle</dc:title>
  <dc:creator>Pierre Coulibaly</dc:creator>
  <cp:lastModifiedBy>Eva</cp:lastModifiedBy>
  <cp:revision>51</cp:revision>
  <dcterms:created xsi:type="dcterms:W3CDTF">2013-09-12T22:36:34Z</dcterms:created>
  <dcterms:modified xsi:type="dcterms:W3CDTF">2014-03-24T17:02:47Z</dcterms:modified>
</cp:coreProperties>
</file>